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7" r:id="rId2"/>
    <p:sldId id="259" r:id="rId3"/>
    <p:sldId id="258" r:id="rId4"/>
    <p:sldId id="260" r:id="rId5"/>
    <p:sldId id="262" r:id="rId6"/>
    <p:sldId id="282" r:id="rId7"/>
    <p:sldId id="263" r:id="rId8"/>
    <p:sldId id="264" r:id="rId9"/>
    <p:sldId id="274" r:id="rId10"/>
    <p:sldId id="275" r:id="rId11"/>
    <p:sldId id="276" r:id="rId12"/>
    <p:sldId id="277" r:id="rId13"/>
    <p:sldId id="27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0ECD07-C9BE-4C76-8FC8-BAB7CFDC7070}"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1863139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0ECD07-C9BE-4C76-8FC8-BAB7CFDC7070}"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859536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0ECD07-C9BE-4C76-8FC8-BAB7CFDC7070}"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3870101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0ECD07-C9BE-4C76-8FC8-BAB7CFDC7070}"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C7920E-5515-4787-96E7-9D7F8A02D97B}"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04851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0ECD07-C9BE-4C76-8FC8-BAB7CFDC7070}"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2599603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50ECD07-C9BE-4C76-8FC8-BAB7CFDC7070}"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3601967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50ECD07-C9BE-4C76-8FC8-BAB7CFDC7070}"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1875778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0ECD07-C9BE-4C76-8FC8-BAB7CFDC7070}"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2138953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0ECD07-C9BE-4C76-8FC8-BAB7CFDC7070}"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86288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0ECD07-C9BE-4C76-8FC8-BAB7CFDC7070}"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1686125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0ECD07-C9BE-4C76-8FC8-BAB7CFDC7070}"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1397108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0ECD07-C9BE-4C76-8FC8-BAB7CFDC7070}"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357936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0ECD07-C9BE-4C76-8FC8-BAB7CFDC7070}"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411930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0ECD07-C9BE-4C76-8FC8-BAB7CFDC7070}"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3795983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0ECD07-C9BE-4C76-8FC8-BAB7CFDC7070}" type="datetimeFigureOut">
              <a:rPr lang="en-US" smtClean="0"/>
              <a:t>8/1/2022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3550265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0ECD07-C9BE-4C76-8FC8-BAB7CFDC7070}"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2878570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0ECD07-C9BE-4C76-8FC8-BAB7CFDC7070}"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C7920E-5515-4787-96E7-9D7F8A02D97B}" type="slidenum">
              <a:rPr lang="en-US" smtClean="0"/>
              <a:t>‹#›</a:t>
            </a:fld>
            <a:endParaRPr lang="en-US"/>
          </a:p>
        </p:txBody>
      </p:sp>
    </p:spTree>
    <p:extLst>
      <p:ext uri="{BB962C8B-B14F-4D97-AF65-F5344CB8AC3E}">
        <p14:creationId xmlns:p14="http://schemas.microsoft.com/office/powerpoint/2010/main" val="1034569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50ECD07-C9BE-4C76-8FC8-BAB7CFDC7070}" type="datetimeFigureOut">
              <a:rPr lang="en-US" smtClean="0"/>
              <a:t>8/1/2022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0C7920E-5515-4787-96E7-9D7F8A02D97B}" type="slidenum">
              <a:rPr lang="en-US" smtClean="0"/>
              <a:t>‹#›</a:t>
            </a:fld>
            <a:endParaRPr lang="en-US"/>
          </a:p>
        </p:txBody>
      </p:sp>
    </p:spTree>
    <p:extLst>
      <p:ext uri="{BB962C8B-B14F-4D97-AF65-F5344CB8AC3E}">
        <p14:creationId xmlns:p14="http://schemas.microsoft.com/office/powerpoint/2010/main" val="2909074976"/>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apachefriends.org/download.html"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399C9-4DBF-436C-B568-C17D0EAADE05}"/>
              </a:ext>
            </a:extLst>
          </p:cNvPr>
          <p:cNvSpPr>
            <a:spLocks noGrp="1"/>
          </p:cNvSpPr>
          <p:nvPr>
            <p:ph type="title"/>
          </p:nvPr>
        </p:nvSpPr>
        <p:spPr>
          <a:xfrm>
            <a:off x="661177" y="1206501"/>
            <a:ext cx="5262934" cy="2222499"/>
          </a:xfrm>
        </p:spPr>
        <p:txBody>
          <a:bodyPr>
            <a:normAutofit fontScale="90000"/>
          </a:bodyPr>
          <a:lstStyle/>
          <a:p>
            <a:pPr algn="just"/>
            <a:r>
              <a:rPr lang="en-US" sz="3200" b="1" u="sng" dirty="0">
                <a:solidFill>
                  <a:schemeClr val="tx1"/>
                </a:solidFill>
                <a:latin typeface="Tahoma" panose="020B0604030504040204" pitchFamily="34" charset="0"/>
                <a:ea typeface="Tahoma" panose="020B0604030504040204" pitchFamily="34" charset="0"/>
                <a:cs typeface="Tahoma" panose="020B0604030504040204" pitchFamily="34" charset="0"/>
              </a:rPr>
              <a:t>Members:</a:t>
            </a:r>
            <a:br>
              <a:rPr lang="en-US" sz="1800" u="sng" dirty="0">
                <a:solidFill>
                  <a:schemeClr val="tx1"/>
                </a:solidFill>
                <a:latin typeface="Tahoma" panose="020B0604030504040204" pitchFamily="34" charset="0"/>
                <a:ea typeface="Tahoma" panose="020B0604030504040204" pitchFamily="34" charset="0"/>
                <a:cs typeface="Tahoma" panose="020B0604030504040204" pitchFamily="34" charset="0"/>
              </a:rPr>
            </a:br>
            <a:br>
              <a:rPr lang="en-US" sz="1800" u="sng"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t>MD Shamiul Islam     ID:18192103241</a:t>
            </a:r>
            <a:b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t>Khaled Hasan             ID:18192103266</a:t>
            </a:r>
            <a:b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000" b="1" dirty="0" err="1">
                <a:solidFill>
                  <a:schemeClr val="tx1"/>
                </a:solidFill>
                <a:latin typeface="Tahoma" panose="020B0604030504040204" pitchFamily="34" charset="0"/>
                <a:ea typeface="Tahoma" panose="020B0604030504040204" pitchFamily="34" charset="0"/>
                <a:cs typeface="Tahoma" panose="020B0604030504040204" pitchFamily="34" charset="0"/>
              </a:rPr>
              <a:t>Julker</a:t>
            </a:r>
            <a: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t> Nayeem            ID:18192103227</a:t>
            </a:r>
            <a:b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000" dirty="0">
                <a:latin typeface="Tahoma" panose="020B0604030504040204" pitchFamily="34" charset="0"/>
                <a:ea typeface="Tahoma" panose="020B0604030504040204" pitchFamily="34" charset="0"/>
                <a:cs typeface="Tahoma" panose="020B0604030504040204" pitchFamily="34" charset="0"/>
              </a:rPr>
              <a:t>All Moon </a:t>
            </a:r>
            <a:r>
              <a:rPr lang="en-US" sz="2000" dirty="0" err="1">
                <a:latin typeface="Tahoma" panose="020B0604030504040204" pitchFamily="34" charset="0"/>
                <a:ea typeface="Tahoma" panose="020B0604030504040204" pitchFamily="34" charset="0"/>
                <a:cs typeface="Tahoma" panose="020B0604030504040204" pitchFamily="34" charset="0"/>
              </a:rPr>
              <a:t>Tasir</a:t>
            </a:r>
            <a: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t>                ID:18192103256</a:t>
            </a:r>
          </a:p>
        </p:txBody>
      </p:sp>
      <p:pic>
        <p:nvPicPr>
          <p:cNvPr id="5" name="Content Placeholder 4">
            <a:extLst>
              <a:ext uri="{FF2B5EF4-FFF2-40B4-BE49-F238E27FC236}">
                <a16:creationId xmlns:a16="http://schemas.microsoft.com/office/drawing/2014/main" id="{8CF09EBF-0E3C-4F64-AC08-B56D0B2DE0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9778" y="661182"/>
            <a:ext cx="4999556" cy="5529274"/>
          </a:xfrm>
        </p:spPr>
      </p:pic>
      <p:sp>
        <p:nvSpPr>
          <p:cNvPr id="6" name="TextBox 5">
            <a:extLst>
              <a:ext uri="{FF2B5EF4-FFF2-40B4-BE49-F238E27FC236}">
                <a16:creationId xmlns:a16="http://schemas.microsoft.com/office/drawing/2014/main" id="{18B93EE9-C726-4249-BCC5-36FDB91BBC78}"/>
              </a:ext>
            </a:extLst>
          </p:cNvPr>
          <p:cNvSpPr txBox="1"/>
          <p:nvPr/>
        </p:nvSpPr>
        <p:spPr>
          <a:xfrm>
            <a:off x="661177" y="4051409"/>
            <a:ext cx="6696226" cy="2139047"/>
          </a:xfrm>
          <a:prstGeom prst="rect">
            <a:avLst/>
          </a:prstGeom>
          <a:noFill/>
        </p:spPr>
        <p:txBody>
          <a:bodyPr wrap="square" rtlCol="0">
            <a:spAutoFit/>
          </a:bodyPr>
          <a:lstStyle/>
          <a:p>
            <a:r>
              <a:rPr lang="en-US" sz="3200" b="1" u="sng" dirty="0">
                <a:latin typeface="Tahoma" panose="020B0604030504040204" pitchFamily="34" charset="0"/>
                <a:ea typeface="Tahoma" panose="020B0604030504040204" pitchFamily="34" charset="0"/>
                <a:cs typeface="Tahoma" panose="020B0604030504040204" pitchFamily="34" charset="0"/>
              </a:rPr>
              <a:t>Supervised By:</a:t>
            </a:r>
          </a:p>
          <a:p>
            <a:br>
              <a:rPr lang="en-US" b="1" dirty="0">
                <a:latin typeface="Tahoma" panose="020B0604030504040204" pitchFamily="34" charset="0"/>
                <a:ea typeface="Tahoma" panose="020B0604030504040204" pitchFamily="34" charset="0"/>
                <a:cs typeface="Tahoma" panose="020B0604030504040204" pitchFamily="34" charset="0"/>
              </a:rPr>
            </a:br>
            <a:r>
              <a:rPr lang="en-US" sz="2400" b="1" dirty="0">
                <a:latin typeface="Tahoma" panose="020B0604030504040204" pitchFamily="34" charset="0"/>
                <a:ea typeface="Tahoma" panose="020B0604030504040204" pitchFamily="34" charset="0"/>
                <a:cs typeface="Tahoma" panose="020B0604030504040204" pitchFamily="34" charset="0"/>
              </a:rPr>
              <a:t>Md. Anwar </a:t>
            </a:r>
            <a:r>
              <a:rPr lang="en-US" sz="2400" b="1" dirty="0" err="1">
                <a:latin typeface="Tahoma" panose="020B0604030504040204" pitchFamily="34" charset="0"/>
                <a:ea typeface="Tahoma" panose="020B0604030504040204" pitchFamily="34" charset="0"/>
                <a:cs typeface="Tahoma" panose="020B0604030504040204" pitchFamily="34" charset="0"/>
              </a:rPr>
              <a:t>Hussen</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Wadud</a:t>
            </a:r>
            <a:r>
              <a:rPr lang="en-US" sz="2400" b="1" dirty="0">
                <a:latin typeface="Tahoma" panose="020B0604030504040204" pitchFamily="34" charset="0"/>
                <a:ea typeface="Tahoma" panose="020B0604030504040204" pitchFamily="34" charset="0"/>
                <a:cs typeface="Tahoma" panose="020B0604030504040204" pitchFamily="34" charset="0"/>
              </a:rPr>
              <a:t> </a:t>
            </a:r>
          </a:p>
          <a:p>
            <a:r>
              <a:rPr lang="en-US" b="1" dirty="0">
                <a:latin typeface="Tahoma" panose="020B0604030504040204" pitchFamily="34" charset="0"/>
                <a:ea typeface="Tahoma" panose="020B0604030504040204" pitchFamily="34" charset="0"/>
                <a:cs typeface="Tahoma" panose="020B0604030504040204" pitchFamily="34" charset="0"/>
              </a:rPr>
              <a:t>Assistant Professor</a:t>
            </a:r>
            <a:br>
              <a:rPr lang="en-US" dirty="0">
                <a:latin typeface="Tahoma" panose="020B0604030504040204" pitchFamily="34" charset="0"/>
                <a:ea typeface="Tahoma" panose="020B0604030504040204" pitchFamily="34" charset="0"/>
                <a:cs typeface="Tahoma" panose="020B0604030504040204" pitchFamily="34" charset="0"/>
              </a:rPr>
            </a:br>
            <a:r>
              <a:rPr lang="en-US" sz="2000" b="1" i="0" dirty="0">
                <a:effectLst/>
                <a:latin typeface="Tahoma" panose="020B0604030504040204" pitchFamily="34" charset="0"/>
                <a:ea typeface="Tahoma" panose="020B0604030504040204" pitchFamily="34" charset="0"/>
                <a:cs typeface="Tahoma" panose="020B0604030504040204" pitchFamily="34" charset="0"/>
              </a:rPr>
              <a:t>Department of CSE</a:t>
            </a:r>
          </a:p>
          <a:p>
            <a:r>
              <a:rPr lang="en-US" sz="2000" b="1" dirty="0">
                <a:latin typeface="Tahoma" panose="020B0604030504040204" pitchFamily="34" charset="0"/>
                <a:ea typeface="Tahoma" panose="020B0604030504040204" pitchFamily="34" charset="0"/>
                <a:cs typeface="Tahoma" panose="020B0604030504040204" pitchFamily="34" charset="0"/>
              </a:rPr>
              <a:t>Bangladesh University of Business &amp; Technology</a:t>
            </a:r>
            <a:endParaRPr lang="en-US" sz="2000" b="1" i="0" dirty="0">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0D1D0059-16FE-4EEA-A940-BA4085DA774E}"/>
              </a:ext>
            </a:extLst>
          </p:cNvPr>
          <p:cNvSpPr txBox="1"/>
          <p:nvPr/>
        </p:nvSpPr>
        <p:spPr>
          <a:xfrm>
            <a:off x="0" y="0"/>
            <a:ext cx="7184977" cy="1107996"/>
          </a:xfrm>
          <a:prstGeom prst="rect">
            <a:avLst/>
          </a:prstGeom>
          <a:noFill/>
        </p:spPr>
        <p:txBody>
          <a:bodyPr wrap="square" rtlCol="0">
            <a:spAutoFit/>
          </a:bodyPr>
          <a:lstStyle/>
          <a:p>
            <a:pPr algn="ctr"/>
            <a:r>
              <a:rPr lang="en-US" sz="6600" dirty="0">
                <a:latin typeface="Algerian" panose="04020705040A02060702" pitchFamily="82" charset="0"/>
              </a:rPr>
              <a:t>BUBT Affix</a:t>
            </a:r>
          </a:p>
        </p:txBody>
      </p:sp>
    </p:spTree>
    <p:extLst>
      <p:ext uri="{BB962C8B-B14F-4D97-AF65-F5344CB8AC3E}">
        <p14:creationId xmlns:p14="http://schemas.microsoft.com/office/powerpoint/2010/main" val="187167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E772-E2CC-4BDF-827F-EC73132F3235}"/>
              </a:ext>
            </a:extLst>
          </p:cNvPr>
          <p:cNvSpPr>
            <a:spLocks noGrp="1"/>
          </p:cNvSpPr>
          <p:nvPr>
            <p:ph type="title"/>
          </p:nvPr>
        </p:nvSpPr>
        <p:spPr>
          <a:xfrm>
            <a:off x="1393638" y="835909"/>
            <a:ext cx="9404723" cy="1400530"/>
          </a:xfrm>
        </p:spPr>
        <p:txBody>
          <a:bodyPr/>
          <a:lstStyle/>
          <a:p>
            <a:pPr algn="ctr"/>
            <a:r>
              <a:rPr lang="en-US" b="1" dirty="0"/>
              <a:t>FUTURE ENHANCEMENT</a:t>
            </a:r>
          </a:p>
        </p:txBody>
      </p:sp>
      <p:pic>
        <p:nvPicPr>
          <p:cNvPr id="2050" name="Picture 2" descr="Texelart #1 Royalty Free Photos, Pictures, Images And Stock Photography">
            <a:extLst>
              <a:ext uri="{FF2B5EF4-FFF2-40B4-BE49-F238E27FC236}">
                <a16:creationId xmlns:a16="http://schemas.microsoft.com/office/drawing/2014/main" id="{1FD1363E-13E6-4DB0-9084-ABD9C9EB70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709095" y="2718003"/>
            <a:ext cx="3912153" cy="27124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C121D2-A510-4551-B600-76D87BEE4454}"/>
              </a:ext>
            </a:extLst>
          </p:cNvPr>
          <p:cNvSpPr txBox="1"/>
          <p:nvPr/>
        </p:nvSpPr>
        <p:spPr>
          <a:xfrm>
            <a:off x="843059" y="1905506"/>
            <a:ext cx="6429936" cy="830997"/>
          </a:xfrm>
          <a:prstGeom prst="rect">
            <a:avLst/>
          </a:prstGeom>
          <a:noFill/>
        </p:spPr>
        <p:txBody>
          <a:bodyPr wrap="square" rtlCol="0">
            <a:spAutoFit/>
          </a:bodyPr>
          <a:lstStyle/>
          <a:p>
            <a:pPr algn="just"/>
            <a:br>
              <a:rPr lang="en-US" sz="2400" dirty="0">
                <a:latin typeface="Tahoma" panose="020B0604030504040204" pitchFamily="34" charset="0"/>
                <a:ea typeface="Tahoma" panose="020B0604030504040204" pitchFamily="34" charset="0"/>
                <a:cs typeface="Tahoma" panose="020B0604030504040204" pitchFamily="34" charset="0"/>
              </a:rPr>
            </a:b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EC1968BA-477B-42E5-B731-EC46E7D4A61E}"/>
              </a:ext>
            </a:extLst>
          </p:cNvPr>
          <p:cNvSpPr txBox="1"/>
          <p:nvPr/>
        </p:nvSpPr>
        <p:spPr>
          <a:xfrm>
            <a:off x="1393638" y="2718003"/>
            <a:ext cx="4472590"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’Upcoming Event’ and ’Task Scheduler’ have to update.</a:t>
            </a:r>
          </a:p>
          <a:p>
            <a:pPr marL="285750" indent="-285750">
              <a:buFont typeface="Arial" panose="020B0604020202020204" pitchFamily="34" charset="0"/>
              <a:buChar char="•"/>
            </a:pPr>
            <a:r>
              <a:rPr lang="en-US" sz="2400" dirty="0"/>
              <a:t>Fully customizes profile module</a:t>
            </a:r>
          </a:p>
          <a:p>
            <a:pPr marL="285750" indent="-285750">
              <a:buFont typeface="Arial" panose="020B0604020202020204" pitchFamily="34" charset="0"/>
              <a:buChar char="•"/>
            </a:pPr>
            <a:r>
              <a:rPr lang="en-US" sz="2400" dirty="0"/>
              <a:t>Feature to detect outside students of BUBT</a:t>
            </a:r>
          </a:p>
          <a:p>
            <a:pPr marL="285750" indent="-285750">
              <a:buFont typeface="Arial" panose="020B0604020202020204" pitchFamily="34" charset="0"/>
              <a:buChar char="•"/>
            </a:pPr>
            <a:r>
              <a:rPr lang="en-US" sz="2400" dirty="0"/>
              <a:t>Chatting system</a:t>
            </a:r>
          </a:p>
          <a:p>
            <a:pPr marL="285750" indent="-285750">
              <a:buFont typeface="Arial" panose="020B0604020202020204" pitchFamily="34" charset="0"/>
              <a:buChar char="•"/>
            </a:pPr>
            <a:r>
              <a:rPr lang="en-US" sz="2400" dirty="0"/>
              <a:t>Tutorial video playlist</a:t>
            </a:r>
          </a:p>
        </p:txBody>
      </p:sp>
    </p:spTree>
    <p:extLst>
      <p:ext uri="{BB962C8B-B14F-4D97-AF65-F5344CB8AC3E}">
        <p14:creationId xmlns:p14="http://schemas.microsoft.com/office/powerpoint/2010/main" val="819052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F4669-4CA3-49A0-97E8-F571D55FBFDB}"/>
              </a:ext>
            </a:extLst>
          </p:cNvPr>
          <p:cNvSpPr>
            <a:spLocks noGrp="1"/>
          </p:cNvSpPr>
          <p:nvPr>
            <p:ph type="title"/>
          </p:nvPr>
        </p:nvSpPr>
        <p:spPr>
          <a:xfrm>
            <a:off x="1393638" y="671335"/>
            <a:ext cx="9404723" cy="1400530"/>
          </a:xfrm>
        </p:spPr>
        <p:txBody>
          <a:bodyPr>
            <a:normAutofit/>
          </a:bodyPr>
          <a:lstStyle/>
          <a:p>
            <a:pPr algn="ctr"/>
            <a:r>
              <a:rPr lang="en-US" sz="4000" dirty="0">
                <a:latin typeface="Algerian" panose="04020705040A02060702" pitchFamily="82" charset="0"/>
              </a:rPr>
              <a:t>CONCLUSION</a:t>
            </a:r>
          </a:p>
        </p:txBody>
      </p:sp>
      <p:pic>
        <p:nvPicPr>
          <p:cNvPr id="3074" name="Picture 2" descr="Conclusion clipart, Conclusion Transparent FREE for download on  WebStockReview 2021">
            <a:extLst>
              <a:ext uri="{FF2B5EF4-FFF2-40B4-BE49-F238E27FC236}">
                <a16:creationId xmlns:a16="http://schemas.microsoft.com/office/drawing/2014/main" id="{288807BA-C808-475A-B125-8D513A8F66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07569" y="2475913"/>
            <a:ext cx="3948332" cy="30104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20FD6C-4FB9-43E8-A963-3C24F7C45A5E}"/>
              </a:ext>
            </a:extLst>
          </p:cNvPr>
          <p:cNvSpPr txBox="1"/>
          <p:nvPr/>
        </p:nvSpPr>
        <p:spPr>
          <a:xfrm>
            <a:off x="745588" y="2475913"/>
            <a:ext cx="6036891" cy="3139321"/>
          </a:xfrm>
          <a:prstGeom prst="rect">
            <a:avLst/>
          </a:prstGeom>
          <a:noFill/>
        </p:spPr>
        <p:txBody>
          <a:bodyPr wrap="square" rtlCol="0">
            <a:spAutoFit/>
          </a:bodyPr>
          <a:lstStyle/>
          <a:p>
            <a:r>
              <a:rPr lang="en-US" dirty="0"/>
              <a:t>We investigated the issue and did our best to solve any issues that arose in the course of the project. This Application is helpful to maintain all data of a student also for instructors. User can show their Permitted information of their choice at any time any where. Also teacher can maintain their academic Notice or upload information by this app from any where any time. We are hopeful that we will be able to develop the project as outlined as soon as feasible. Thank you for your time and consideration. I’d want to use this chance to present my work and ideas to you.</a:t>
            </a:r>
          </a:p>
        </p:txBody>
      </p:sp>
    </p:spTree>
    <p:extLst>
      <p:ext uri="{BB962C8B-B14F-4D97-AF65-F5344CB8AC3E}">
        <p14:creationId xmlns:p14="http://schemas.microsoft.com/office/powerpoint/2010/main" val="64098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C1027-1BA4-4820-8A01-ACBEB60C1116}"/>
              </a:ext>
            </a:extLst>
          </p:cNvPr>
          <p:cNvSpPr>
            <a:spLocks noGrp="1"/>
          </p:cNvSpPr>
          <p:nvPr>
            <p:ph type="title"/>
          </p:nvPr>
        </p:nvSpPr>
        <p:spPr>
          <a:xfrm>
            <a:off x="919119" y="595532"/>
            <a:ext cx="10353761" cy="1326321"/>
          </a:xfrm>
        </p:spPr>
        <p:txBody>
          <a:bodyPr/>
          <a:lstStyle/>
          <a:p>
            <a:pPr algn="ctr"/>
            <a:r>
              <a:rPr lang="en-US" sz="4000" b="1" dirty="0">
                <a:latin typeface="Algerian" panose="04020705040A02060702" pitchFamily="82" charset="0"/>
              </a:rPr>
              <a:t>ANY QUESTION?</a:t>
            </a:r>
          </a:p>
        </p:txBody>
      </p:sp>
      <p:pic>
        <p:nvPicPr>
          <p:cNvPr id="11" name="Content Placeholder 10">
            <a:extLst>
              <a:ext uri="{FF2B5EF4-FFF2-40B4-BE49-F238E27FC236}">
                <a16:creationId xmlns:a16="http://schemas.microsoft.com/office/drawing/2014/main" id="{3ED78654-1553-42EF-80DB-D449D5A783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6432" y="2248986"/>
            <a:ext cx="7456956" cy="2941992"/>
          </a:xfrm>
        </p:spPr>
      </p:pic>
      <p:pic>
        <p:nvPicPr>
          <p:cNvPr id="13" name="Picture 12">
            <a:extLst>
              <a:ext uri="{FF2B5EF4-FFF2-40B4-BE49-F238E27FC236}">
                <a16:creationId xmlns:a16="http://schemas.microsoft.com/office/drawing/2014/main" id="{4DE0F884-1528-4866-A79A-C123039E6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3388" y="2248985"/>
            <a:ext cx="1474399" cy="2941991"/>
          </a:xfrm>
          <a:prstGeom prst="rect">
            <a:avLst/>
          </a:prstGeom>
        </p:spPr>
      </p:pic>
    </p:spTree>
    <p:extLst>
      <p:ext uri="{BB962C8B-B14F-4D97-AF65-F5344CB8AC3E}">
        <p14:creationId xmlns:p14="http://schemas.microsoft.com/office/powerpoint/2010/main" val="1950571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ow to Say 'Thank You' in Business Communications [PRO TIPS]">
            <a:extLst>
              <a:ext uri="{FF2B5EF4-FFF2-40B4-BE49-F238E27FC236}">
                <a16:creationId xmlns:a16="http://schemas.microsoft.com/office/drawing/2014/main" id="{0ABAC084-713C-4D44-9936-08E40CC18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308" y="1598862"/>
            <a:ext cx="8739383" cy="431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14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D8AF-9DF4-4BC7-97EB-7F31BDD413F5}"/>
              </a:ext>
            </a:extLst>
          </p:cNvPr>
          <p:cNvSpPr>
            <a:spLocks noGrp="1"/>
          </p:cNvSpPr>
          <p:nvPr>
            <p:ph type="title"/>
          </p:nvPr>
        </p:nvSpPr>
        <p:spPr>
          <a:xfrm>
            <a:off x="646111" y="452718"/>
            <a:ext cx="9404723" cy="1052525"/>
          </a:xfrm>
        </p:spPr>
        <p:txBody>
          <a:bodyPr/>
          <a:lstStyle/>
          <a:p>
            <a:pPr algn="ctr"/>
            <a:r>
              <a:rPr lang="en-US" sz="4000" b="1" dirty="0">
                <a:latin typeface="Algerian" panose="04020705040A02060702" pitchFamily="82" charset="0"/>
              </a:rPr>
              <a:t>OVERVIEW</a:t>
            </a:r>
          </a:p>
        </p:txBody>
      </p:sp>
      <p:sp>
        <p:nvSpPr>
          <p:cNvPr id="5" name="TextBox 4">
            <a:extLst>
              <a:ext uri="{FF2B5EF4-FFF2-40B4-BE49-F238E27FC236}">
                <a16:creationId xmlns:a16="http://schemas.microsoft.com/office/drawing/2014/main" id="{EC529948-6D80-470D-AD9D-24FF51ECC6A6}"/>
              </a:ext>
            </a:extLst>
          </p:cNvPr>
          <p:cNvSpPr txBox="1"/>
          <p:nvPr/>
        </p:nvSpPr>
        <p:spPr>
          <a:xfrm>
            <a:off x="1534315" y="1166842"/>
            <a:ext cx="9404723" cy="4154984"/>
          </a:xfrm>
          <a:prstGeom prst="rect">
            <a:avLst/>
          </a:prstGeom>
          <a:noFill/>
        </p:spPr>
        <p:txBody>
          <a:bodyPr wrap="square" rtlCol="0">
            <a:spAutoFit/>
          </a:bodyPr>
          <a:lstStyle/>
          <a:p>
            <a:endParaRPr lang="fr-FR" sz="24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Wingdings" panose="05000000000000000000" pitchFamily="2" charset="2"/>
              <a:buChar char="Ø"/>
            </a:pPr>
            <a:r>
              <a:rPr lang="fr-FR" sz="2400" dirty="0">
                <a:latin typeface="Tahoma" panose="020B0604030504040204" pitchFamily="34" charset="0"/>
                <a:ea typeface="Tahoma" panose="020B0604030504040204" pitchFamily="34" charset="0"/>
                <a:cs typeface="Tahoma" panose="020B0604030504040204" pitchFamily="34" charset="0"/>
              </a:rPr>
              <a:t>Introduction  </a:t>
            </a:r>
          </a:p>
          <a:p>
            <a:pPr marL="457200" indent="-457200">
              <a:buFont typeface="Wingdings" panose="05000000000000000000" pitchFamily="2" charset="2"/>
              <a:buChar char="Ø"/>
            </a:pPr>
            <a:r>
              <a:rPr lang="fr-FR" sz="2400" dirty="0">
                <a:latin typeface="Tahoma" panose="020B0604030504040204" pitchFamily="34" charset="0"/>
                <a:ea typeface="Tahoma" panose="020B0604030504040204" pitchFamily="34" charset="0"/>
                <a:cs typeface="Tahoma" panose="020B0604030504040204" pitchFamily="34" charset="0"/>
              </a:rPr>
              <a:t>Motivation </a:t>
            </a:r>
          </a:p>
          <a:p>
            <a:pPr marL="457200" indent="-457200">
              <a:buFont typeface="Wingdings" panose="05000000000000000000" pitchFamily="2" charset="2"/>
              <a:buChar char="Ø"/>
            </a:pPr>
            <a:r>
              <a:rPr lang="fr-FR" sz="2400" dirty="0">
                <a:latin typeface="Tahoma" panose="020B0604030504040204" pitchFamily="34" charset="0"/>
                <a:ea typeface="Tahoma" panose="020B0604030504040204" pitchFamily="34" charset="0"/>
                <a:cs typeface="Tahoma" panose="020B0604030504040204" pitchFamily="34" charset="0"/>
              </a:rPr>
              <a:t>Objective of the Project</a:t>
            </a:r>
          </a:p>
          <a:p>
            <a:pPr marL="457200" indent="-457200">
              <a:buFont typeface="Wingdings" panose="05000000000000000000" pitchFamily="2" charset="2"/>
              <a:buChar char="Ø"/>
            </a:pPr>
            <a:r>
              <a:rPr lang="fr-FR" sz="2400" dirty="0" err="1">
                <a:latin typeface="Tahoma" panose="020B0604030504040204" pitchFamily="34" charset="0"/>
                <a:ea typeface="Tahoma" panose="020B0604030504040204" pitchFamily="34" charset="0"/>
                <a:cs typeface="Tahoma" panose="020B0604030504040204" pitchFamily="34" charset="0"/>
              </a:rPr>
              <a:t>Purpose</a:t>
            </a:r>
            <a:r>
              <a:rPr lang="fr-FR" sz="2400" dirty="0">
                <a:latin typeface="Tahoma" panose="020B0604030504040204" pitchFamily="34" charset="0"/>
                <a:ea typeface="Tahoma" panose="020B0604030504040204" pitchFamily="34" charset="0"/>
                <a:cs typeface="Tahoma" panose="020B0604030504040204" pitchFamily="34" charset="0"/>
              </a:rPr>
              <a:t> of the Project  </a:t>
            </a:r>
          </a:p>
          <a:p>
            <a:pPr marL="457200" indent="-457200">
              <a:buFont typeface="Wingdings" panose="05000000000000000000" pitchFamily="2" charset="2"/>
              <a:buChar char="Ø"/>
            </a:pPr>
            <a:r>
              <a:rPr lang="fr-FR" sz="2400" dirty="0">
                <a:latin typeface="Tahoma" panose="020B0604030504040204" pitchFamily="34" charset="0"/>
                <a:ea typeface="Tahoma" panose="020B0604030504040204" pitchFamily="34" charset="0"/>
                <a:cs typeface="Tahoma" panose="020B0604030504040204" pitchFamily="34" charset="0"/>
              </a:rPr>
              <a:t>Project </a:t>
            </a:r>
            <a:r>
              <a:rPr lang="fr-FR" sz="2400" dirty="0" err="1">
                <a:latin typeface="Tahoma" panose="020B0604030504040204" pitchFamily="34" charset="0"/>
                <a:ea typeface="Tahoma" panose="020B0604030504040204" pitchFamily="34" charset="0"/>
                <a:cs typeface="Tahoma" panose="020B0604030504040204" pitchFamily="34" charset="0"/>
              </a:rPr>
              <a:t>Review</a:t>
            </a:r>
            <a:endParaRPr lang="fr-FR" sz="24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Wingdings" panose="05000000000000000000" pitchFamily="2" charset="2"/>
              <a:buChar char="Ø"/>
            </a:pPr>
            <a:r>
              <a:rPr lang="fr-FR" sz="2400" dirty="0" err="1">
                <a:latin typeface="Tahoma" panose="020B0604030504040204" pitchFamily="34" charset="0"/>
                <a:ea typeface="Tahoma" panose="020B0604030504040204" pitchFamily="34" charset="0"/>
                <a:cs typeface="Tahoma" panose="020B0604030504040204" pitchFamily="34" charset="0"/>
              </a:rPr>
              <a:t>Requierment</a:t>
            </a:r>
            <a:r>
              <a:rPr lang="fr-FR" sz="2400" dirty="0">
                <a:latin typeface="Tahoma" panose="020B0604030504040204" pitchFamily="34" charset="0"/>
                <a:ea typeface="Tahoma" panose="020B0604030504040204" pitchFamily="34" charset="0"/>
                <a:cs typeface="Tahoma" panose="020B0604030504040204" pitchFamily="34" charset="0"/>
              </a:rPr>
              <a:t> </a:t>
            </a:r>
            <a:r>
              <a:rPr lang="fr-FR" sz="2400" dirty="0" err="1">
                <a:latin typeface="Tahoma" panose="020B0604030504040204" pitchFamily="34" charset="0"/>
                <a:ea typeface="Tahoma" panose="020B0604030504040204" pitchFamily="34" charset="0"/>
                <a:cs typeface="Tahoma" panose="020B0604030504040204" pitchFamily="34" charset="0"/>
              </a:rPr>
              <a:t>Analysis</a:t>
            </a:r>
            <a:endParaRPr lang="fr-FR" sz="24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Wingdings" panose="05000000000000000000" pitchFamily="2" charset="2"/>
              <a:buChar char="Ø"/>
            </a:pPr>
            <a:r>
              <a:rPr lang="fr-FR" sz="2400" dirty="0" err="1">
                <a:latin typeface="Tahoma" panose="020B0604030504040204" pitchFamily="34" charset="0"/>
                <a:ea typeface="Tahoma" panose="020B0604030504040204" pitchFamily="34" charset="0"/>
                <a:cs typeface="Tahoma" panose="020B0604030504040204" pitchFamily="34" charset="0"/>
              </a:rPr>
              <a:t>Implementation</a:t>
            </a:r>
            <a:endParaRPr lang="fr-FR" sz="24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Wingdings" panose="05000000000000000000" pitchFamily="2" charset="2"/>
              <a:buChar char="Ø"/>
            </a:pPr>
            <a:r>
              <a:rPr lang="fr-FR" sz="2400" dirty="0">
                <a:latin typeface="Tahoma" panose="020B0604030504040204" pitchFamily="34" charset="0"/>
                <a:ea typeface="Tahoma" panose="020B0604030504040204" pitchFamily="34" charset="0"/>
                <a:cs typeface="Tahoma" panose="020B0604030504040204" pitchFamily="34" charset="0"/>
              </a:rPr>
              <a:t>Limitation Project</a:t>
            </a:r>
          </a:p>
          <a:p>
            <a:pPr marL="457200" indent="-457200">
              <a:buFont typeface="Wingdings" panose="05000000000000000000" pitchFamily="2" charset="2"/>
              <a:buChar char="Ø"/>
            </a:pPr>
            <a:r>
              <a:rPr lang="fr-FR" sz="2400" dirty="0">
                <a:latin typeface="Tahoma" panose="020B0604030504040204" pitchFamily="34" charset="0"/>
                <a:ea typeface="Tahoma" panose="020B0604030504040204" pitchFamily="34" charset="0"/>
                <a:cs typeface="Tahoma" panose="020B0604030504040204" pitchFamily="34" charset="0"/>
              </a:rPr>
              <a:t>Future Enhancement</a:t>
            </a:r>
          </a:p>
          <a:p>
            <a:pPr marL="457200" indent="-457200">
              <a:buFont typeface="Wingdings" panose="05000000000000000000" pitchFamily="2" charset="2"/>
              <a:buChar char="Ø"/>
            </a:pPr>
            <a:r>
              <a:rPr lang="fr-FR" sz="2400" dirty="0">
                <a:latin typeface="Tahoma" panose="020B0604030504040204" pitchFamily="34" charset="0"/>
                <a:ea typeface="Tahoma" panose="020B0604030504040204" pitchFamily="34" charset="0"/>
                <a:cs typeface="Tahoma" panose="020B0604030504040204" pitchFamily="34" charset="0"/>
              </a:rPr>
              <a:t>Conclusion</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0206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22CF9-59F2-4D19-8783-FC91BAE0AE1A}"/>
              </a:ext>
            </a:extLst>
          </p:cNvPr>
          <p:cNvSpPr>
            <a:spLocks noGrp="1"/>
          </p:cNvSpPr>
          <p:nvPr>
            <p:ph type="title"/>
          </p:nvPr>
        </p:nvSpPr>
        <p:spPr>
          <a:xfrm>
            <a:off x="913794" y="613312"/>
            <a:ext cx="10353761" cy="1326321"/>
          </a:xfrm>
        </p:spPr>
        <p:txBody>
          <a:bodyPr/>
          <a:lstStyle/>
          <a:p>
            <a:r>
              <a:rPr lang="fr-FR" sz="4000" dirty="0">
                <a:latin typeface="Algerian" panose="04020705040A02060702" pitchFamily="82" charset="0"/>
                <a:ea typeface="Tahoma" panose="020B0604030504040204" pitchFamily="34" charset="0"/>
                <a:cs typeface="Tahoma" panose="020B0604030504040204" pitchFamily="34" charset="0"/>
              </a:rPr>
              <a:t>Introduction </a:t>
            </a:r>
            <a:endParaRPr lang="en-US" sz="4000" b="1" dirty="0">
              <a:latin typeface="Algerian" panose="04020705040A02060702" pitchFamily="82" charset="0"/>
            </a:endParaRPr>
          </a:p>
        </p:txBody>
      </p:sp>
      <p:sp>
        <p:nvSpPr>
          <p:cNvPr id="3" name="TextBox 2">
            <a:extLst>
              <a:ext uri="{FF2B5EF4-FFF2-40B4-BE49-F238E27FC236}">
                <a16:creationId xmlns:a16="http://schemas.microsoft.com/office/drawing/2014/main" id="{C35F774C-DA02-4FCD-AD53-4C42183A88CA}"/>
              </a:ext>
            </a:extLst>
          </p:cNvPr>
          <p:cNvSpPr txBox="1"/>
          <p:nvPr/>
        </p:nvSpPr>
        <p:spPr>
          <a:xfrm>
            <a:off x="602584" y="1712571"/>
            <a:ext cx="5910758" cy="3816429"/>
          </a:xfrm>
          <a:prstGeom prst="rect">
            <a:avLst/>
          </a:prstGeom>
          <a:noFill/>
        </p:spPr>
        <p:txBody>
          <a:bodyPr wrap="square" rtlCol="0">
            <a:spAutoFit/>
          </a:bodyPr>
          <a:lstStyle/>
          <a:p>
            <a:pPr algn="just"/>
            <a:r>
              <a:rPr lang="en-US" sz="2200" dirty="0">
                <a:latin typeface="Tahoma" panose="020B0604030504040204" pitchFamily="34" charset="0"/>
                <a:ea typeface="Tahoma" panose="020B0604030504040204" pitchFamily="34" charset="0"/>
                <a:cs typeface="Tahoma" panose="020B0604030504040204" pitchFamily="34" charset="0"/>
              </a:rPr>
              <a:t>BUBT AFFIX project is designed keeping focused on the all student of Bangladesh University of Business and Technology. It can maintain the all website facilities in a processed and organized way in online. It is designed for all types of Users. BUBT Affix  shortly known as BUBT-AX is an online portal for the students and teachers of BUBT. It is a one stop web portal service where ongoing / running students can get their academic information from anywhere. </a:t>
            </a:r>
          </a:p>
        </p:txBody>
      </p:sp>
      <p:pic>
        <p:nvPicPr>
          <p:cNvPr id="10" name="Content Placeholder 9">
            <a:extLst>
              <a:ext uri="{FF2B5EF4-FFF2-40B4-BE49-F238E27FC236}">
                <a16:creationId xmlns:a16="http://schemas.microsoft.com/office/drawing/2014/main" id="{FBFB32D1-2832-45CB-B7CD-DBF9FCFAA2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89744" y="874535"/>
            <a:ext cx="2799672" cy="5719563"/>
          </a:xfrm>
        </p:spPr>
      </p:pic>
    </p:spTree>
    <p:extLst>
      <p:ext uri="{BB962C8B-B14F-4D97-AF65-F5344CB8AC3E}">
        <p14:creationId xmlns:p14="http://schemas.microsoft.com/office/powerpoint/2010/main" val="310180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5933A-2CB2-452F-A9C1-1936F515EBED}"/>
              </a:ext>
            </a:extLst>
          </p:cNvPr>
          <p:cNvSpPr>
            <a:spLocks noGrp="1"/>
          </p:cNvSpPr>
          <p:nvPr>
            <p:ph type="title"/>
          </p:nvPr>
        </p:nvSpPr>
        <p:spPr>
          <a:xfrm>
            <a:off x="1393636" y="585084"/>
            <a:ext cx="9404723" cy="954051"/>
          </a:xfrm>
        </p:spPr>
        <p:txBody>
          <a:bodyPr/>
          <a:lstStyle/>
          <a:p>
            <a:r>
              <a:rPr lang="fr-FR" sz="4000" dirty="0">
                <a:latin typeface="Algerian" panose="04020705040A02060702" pitchFamily="82" charset="0"/>
                <a:ea typeface="Tahoma" panose="020B0604030504040204" pitchFamily="34" charset="0"/>
                <a:cs typeface="Tahoma" panose="020B0604030504040204" pitchFamily="34" charset="0"/>
              </a:rPr>
              <a:t>Motivation </a:t>
            </a:r>
          </a:p>
        </p:txBody>
      </p:sp>
      <p:pic>
        <p:nvPicPr>
          <p:cNvPr id="5" name="Content Placeholder 4">
            <a:extLst>
              <a:ext uri="{FF2B5EF4-FFF2-40B4-BE49-F238E27FC236}">
                <a16:creationId xmlns:a16="http://schemas.microsoft.com/office/drawing/2014/main" id="{16456866-1D5E-40E5-B977-542585352E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89216" y="1539135"/>
            <a:ext cx="4173537" cy="4173537"/>
          </a:xfrm>
        </p:spPr>
      </p:pic>
      <p:sp>
        <p:nvSpPr>
          <p:cNvPr id="3" name="TextBox 2">
            <a:extLst>
              <a:ext uri="{FF2B5EF4-FFF2-40B4-BE49-F238E27FC236}">
                <a16:creationId xmlns:a16="http://schemas.microsoft.com/office/drawing/2014/main" id="{1EDF4965-6153-4233-9784-18021479B6DD}"/>
              </a:ext>
            </a:extLst>
          </p:cNvPr>
          <p:cNvSpPr txBox="1"/>
          <p:nvPr/>
        </p:nvSpPr>
        <p:spPr>
          <a:xfrm>
            <a:off x="1561514" y="2278966"/>
            <a:ext cx="5472332" cy="1477328"/>
          </a:xfrm>
          <a:prstGeom prst="rect">
            <a:avLst/>
          </a:prstGeom>
          <a:noFill/>
        </p:spPr>
        <p:txBody>
          <a:bodyPr wrap="square" rtlCol="0">
            <a:spAutoFit/>
          </a:bodyPr>
          <a:lstStyle/>
          <a:p>
            <a:r>
              <a:rPr lang="en-US" dirty="0"/>
              <a:t>BUBT-AFFIX as like as one stop service for BUBT students &amp; faculties member. We made that for more usable, user friendly &amp; more time consuming for all users. Anyone can act any kind of University's work by using it.</a:t>
            </a:r>
          </a:p>
        </p:txBody>
      </p:sp>
    </p:spTree>
    <p:extLst>
      <p:ext uri="{BB962C8B-B14F-4D97-AF65-F5344CB8AC3E}">
        <p14:creationId xmlns:p14="http://schemas.microsoft.com/office/powerpoint/2010/main" val="1938303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3E17D-FECD-44E1-98F8-FB85D1ECA25F}"/>
              </a:ext>
            </a:extLst>
          </p:cNvPr>
          <p:cNvSpPr>
            <a:spLocks noGrp="1"/>
          </p:cNvSpPr>
          <p:nvPr>
            <p:ph type="title"/>
          </p:nvPr>
        </p:nvSpPr>
        <p:spPr>
          <a:xfrm>
            <a:off x="1388314" y="695534"/>
            <a:ext cx="9404723" cy="1400530"/>
          </a:xfrm>
        </p:spPr>
        <p:txBody>
          <a:bodyPr/>
          <a:lstStyle/>
          <a:p>
            <a:r>
              <a:rPr lang="fr-FR" sz="4000" dirty="0">
                <a:latin typeface="Algerian" panose="04020705040A02060702" pitchFamily="82" charset="0"/>
                <a:ea typeface="Tahoma" panose="020B0604030504040204" pitchFamily="34" charset="0"/>
                <a:cs typeface="Tahoma" panose="020B0604030504040204" pitchFamily="34" charset="0"/>
              </a:rPr>
              <a:t>Objective of the Project</a:t>
            </a:r>
            <a:br>
              <a:rPr lang="fr-FR" sz="4000" dirty="0">
                <a:latin typeface="Algerian" panose="04020705040A02060702" pitchFamily="82" charset="0"/>
                <a:ea typeface="Tahoma" panose="020B0604030504040204" pitchFamily="34" charset="0"/>
                <a:cs typeface="Tahoma" panose="020B0604030504040204" pitchFamily="34" charset="0"/>
              </a:rPr>
            </a:br>
            <a:endParaRPr lang="en-US" sz="4000" dirty="0">
              <a:latin typeface="Algerian" panose="04020705040A02060702" pitchFamily="82"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E29222BC-D50E-49D8-B0B1-5A749AA55398}"/>
              </a:ext>
            </a:extLst>
          </p:cNvPr>
          <p:cNvSpPr>
            <a:spLocks noGrp="1"/>
          </p:cNvSpPr>
          <p:nvPr>
            <p:ph idx="1"/>
          </p:nvPr>
        </p:nvSpPr>
        <p:spPr>
          <a:xfrm>
            <a:off x="913794" y="1955387"/>
            <a:ext cx="7540889" cy="3695136"/>
          </a:xfrm>
        </p:spPr>
        <p:txBody>
          <a:bodyPr>
            <a:normAutofit fontScale="55000" lnSpcReduction="20000"/>
          </a:bodyPr>
          <a:lstStyle/>
          <a:p>
            <a:pPr marL="0" indent="0" algn="just">
              <a:buNone/>
            </a:pPr>
            <a:r>
              <a:rPr lang="en-US" sz="2900" dirty="0"/>
              <a:t>We know the main three objectives of a projects are:</a:t>
            </a:r>
          </a:p>
          <a:p>
            <a:pPr algn="just">
              <a:buFont typeface="Wingdings" panose="05000000000000000000" pitchFamily="2" charset="2"/>
              <a:buChar char="Ø"/>
            </a:pPr>
            <a:endParaRPr lang="en-US" sz="2900" dirty="0"/>
          </a:p>
          <a:p>
            <a:pPr algn="just">
              <a:buFont typeface="Wingdings" panose="05000000000000000000" pitchFamily="2" charset="2"/>
              <a:buChar char="§"/>
            </a:pPr>
            <a:r>
              <a:rPr lang="en-US" sz="2900" dirty="0"/>
              <a:t>To manage BUBT AFFIX activities centralized and productively. </a:t>
            </a:r>
          </a:p>
          <a:p>
            <a:pPr algn="just">
              <a:buFont typeface="Wingdings" panose="05000000000000000000" pitchFamily="2" charset="2"/>
              <a:buChar char="§"/>
            </a:pPr>
            <a:r>
              <a:rPr lang="en-US" sz="2900" dirty="0"/>
              <a:t>The proper way of Task Management.</a:t>
            </a:r>
          </a:p>
          <a:p>
            <a:pPr>
              <a:buFont typeface="Wingdings" panose="05000000000000000000" pitchFamily="2" charset="2"/>
              <a:buChar char="§"/>
            </a:pPr>
            <a:r>
              <a:rPr lang="en-US" sz="2900" dirty="0"/>
              <a:t>Time, Quality, Outcome. The main point of this chapter is to define the goal and scope of the project so clearly that measuring progress is easy, and that there is no ambiguity that the project goals have been achieved.</a:t>
            </a:r>
          </a:p>
          <a:p>
            <a:pPr>
              <a:buFont typeface="Wingdings" panose="05000000000000000000" pitchFamily="2" charset="2"/>
              <a:buChar char="§"/>
            </a:pPr>
            <a:r>
              <a:rPr lang="en-US" sz="2900" dirty="0"/>
              <a:t>Create Useable goal and objective statements .</a:t>
            </a:r>
          </a:p>
          <a:p>
            <a:pPr>
              <a:buFont typeface="Wingdings" panose="05000000000000000000" pitchFamily="2" charset="2"/>
              <a:buChar char="§"/>
            </a:pPr>
            <a:r>
              <a:rPr lang="en-US" sz="2900" dirty="0"/>
              <a:t>Effort Estimation, Cost Estimation.</a:t>
            </a:r>
          </a:p>
          <a:p>
            <a:pPr>
              <a:buFont typeface="Wingdings" panose="05000000000000000000" pitchFamily="2" charset="2"/>
              <a:buChar char="§"/>
            </a:pPr>
            <a:r>
              <a:rPr lang="en-US" sz="2900" dirty="0"/>
              <a:t> Project planning To finish the project.</a:t>
            </a:r>
          </a:p>
          <a:p>
            <a:endParaRPr lang="en-US" sz="2400" dirty="0"/>
          </a:p>
          <a:p>
            <a:pPr algn="just">
              <a:buFont typeface="Wingdings" panose="05000000000000000000" pitchFamily="2" charset="2"/>
              <a:buChar char="Ø"/>
            </a:pPr>
            <a:endParaRPr lang="en-US" sz="2400" dirty="0"/>
          </a:p>
        </p:txBody>
      </p:sp>
      <p:pic>
        <p:nvPicPr>
          <p:cNvPr id="4" name="Picture 3">
            <a:extLst>
              <a:ext uri="{FF2B5EF4-FFF2-40B4-BE49-F238E27FC236}">
                <a16:creationId xmlns:a16="http://schemas.microsoft.com/office/drawing/2014/main" id="{50517933-AD0C-4A73-949C-A7969CD6F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0261" y="2096064"/>
            <a:ext cx="3354919" cy="3339315"/>
          </a:xfrm>
          <a:prstGeom prst="rect">
            <a:avLst/>
          </a:prstGeom>
        </p:spPr>
      </p:pic>
    </p:spTree>
    <p:extLst>
      <p:ext uri="{BB962C8B-B14F-4D97-AF65-F5344CB8AC3E}">
        <p14:creationId xmlns:p14="http://schemas.microsoft.com/office/powerpoint/2010/main" val="1166216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9F39-3CE5-4C6A-8598-8E3517D8FCA0}"/>
              </a:ext>
            </a:extLst>
          </p:cNvPr>
          <p:cNvSpPr>
            <a:spLocks noGrp="1"/>
          </p:cNvSpPr>
          <p:nvPr>
            <p:ph type="title"/>
          </p:nvPr>
        </p:nvSpPr>
        <p:spPr>
          <a:xfrm>
            <a:off x="1262266" y="127894"/>
            <a:ext cx="9404723" cy="1400530"/>
          </a:xfrm>
        </p:spPr>
        <p:txBody>
          <a:bodyPr/>
          <a:lstStyle/>
          <a:p>
            <a:pPr algn="ctr"/>
            <a:r>
              <a:rPr lang="en-US" sz="4000" dirty="0">
                <a:latin typeface="Algerian" panose="04020705040A02060702" pitchFamily="82" charset="0"/>
              </a:rPr>
              <a:t>IMPLEMENTATION</a:t>
            </a:r>
          </a:p>
        </p:txBody>
      </p:sp>
      <p:pic>
        <p:nvPicPr>
          <p:cNvPr id="6" name="Content Placeholder 5">
            <a:extLst>
              <a:ext uri="{FF2B5EF4-FFF2-40B4-BE49-F238E27FC236}">
                <a16:creationId xmlns:a16="http://schemas.microsoft.com/office/drawing/2014/main" id="{A7C2DCB2-7C10-4C70-ABDF-1065E88E5F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961292" y="2513456"/>
            <a:ext cx="4037208" cy="37503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D45F0B-CD61-43B3-9BFE-28D2702D93DE}"/>
              </a:ext>
            </a:extLst>
          </p:cNvPr>
          <p:cNvSpPr txBox="1"/>
          <p:nvPr/>
        </p:nvSpPr>
        <p:spPr>
          <a:xfrm>
            <a:off x="961292" y="1112926"/>
            <a:ext cx="10269415" cy="830997"/>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latin typeface="Tahoma" panose="020B0604030504040204" pitchFamily="34" charset="0"/>
                <a:ea typeface="Tahoma" panose="020B0604030504040204" pitchFamily="34" charset="0"/>
                <a:cs typeface="Tahoma" panose="020B0604030504040204" pitchFamily="34" charset="0"/>
              </a:rPr>
              <a:t>There are several steps involved in implementing a project, including some planning that must occur before the implementation can begin. </a:t>
            </a:r>
          </a:p>
        </p:txBody>
      </p:sp>
      <p:pic>
        <p:nvPicPr>
          <p:cNvPr id="4" name="Picture 3">
            <a:extLst>
              <a:ext uri="{FF2B5EF4-FFF2-40B4-BE49-F238E27FC236}">
                <a16:creationId xmlns:a16="http://schemas.microsoft.com/office/drawing/2014/main" id="{FBCE977D-A874-4760-A430-FE1BFC285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500" y="2513456"/>
            <a:ext cx="6438900" cy="3750335"/>
          </a:xfrm>
          <a:prstGeom prst="rect">
            <a:avLst/>
          </a:prstGeom>
        </p:spPr>
      </p:pic>
    </p:spTree>
    <p:extLst>
      <p:ext uri="{BB962C8B-B14F-4D97-AF65-F5344CB8AC3E}">
        <p14:creationId xmlns:p14="http://schemas.microsoft.com/office/powerpoint/2010/main" val="381759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F7CB-620F-4619-BC51-D9FC95994153}"/>
              </a:ext>
            </a:extLst>
          </p:cNvPr>
          <p:cNvSpPr>
            <a:spLocks noGrp="1"/>
          </p:cNvSpPr>
          <p:nvPr>
            <p:ph type="title"/>
          </p:nvPr>
        </p:nvSpPr>
        <p:spPr>
          <a:xfrm>
            <a:off x="872227" y="92115"/>
            <a:ext cx="10353761" cy="1326321"/>
          </a:xfrm>
        </p:spPr>
        <p:txBody>
          <a:bodyPr/>
          <a:lstStyle/>
          <a:p>
            <a:pPr algn="ctr"/>
            <a:r>
              <a:rPr lang="en-US" sz="4000" b="1" dirty="0">
                <a:latin typeface="Algerian" panose="04020705040A02060702" pitchFamily="82" charset="0"/>
              </a:rPr>
              <a:t>PROJECT REVIEW</a:t>
            </a:r>
          </a:p>
        </p:txBody>
      </p:sp>
      <p:pic>
        <p:nvPicPr>
          <p:cNvPr id="4" name="Content Placeholder 3">
            <a:extLst>
              <a:ext uri="{FF2B5EF4-FFF2-40B4-BE49-F238E27FC236}">
                <a16:creationId xmlns:a16="http://schemas.microsoft.com/office/drawing/2014/main" id="{0EDCA6E9-4539-4D46-8AB4-84E6E92BF9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1514" y="1068558"/>
            <a:ext cx="9129932" cy="5664363"/>
          </a:xfrm>
        </p:spPr>
      </p:pic>
    </p:spTree>
    <p:extLst>
      <p:ext uri="{BB962C8B-B14F-4D97-AF65-F5344CB8AC3E}">
        <p14:creationId xmlns:p14="http://schemas.microsoft.com/office/powerpoint/2010/main" val="210488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96B3-F3BF-49CA-BE62-4AB7AD40D32F}"/>
              </a:ext>
            </a:extLst>
          </p:cNvPr>
          <p:cNvSpPr>
            <a:spLocks noGrp="1"/>
          </p:cNvSpPr>
          <p:nvPr>
            <p:ph type="title"/>
          </p:nvPr>
        </p:nvSpPr>
        <p:spPr/>
        <p:txBody>
          <a:bodyPr/>
          <a:lstStyle/>
          <a:p>
            <a:pPr algn="ctr"/>
            <a:r>
              <a:rPr lang="en-US" sz="4000" b="1" dirty="0">
                <a:latin typeface="Algerian" panose="04020705040A02060702" pitchFamily="82" charset="0"/>
              </a:rPr>
              <a:t>REQUERMENT ANALYSIS </a:t>
            </a:r>
          </a:p>
        </p:txBody>
      </p:sp>
      <p:sp>
        <p:nvSpPr>
          <p:cNvPr id="10" name="TextBox 9">
            <a:extLst>
              <a:ext uri="{FF2B5EF4-FFF2-40B4-BE49-F238E27FC236}">
                <a16:creationId xmlns:a16="http://schemas.microsoft.com/office/drawing/2014/main" id="{13AD695E-4F0E-468F-8BFF-B4EA20F1379C}"/>
              </a:ext>
            </a:extLst>
          </p:cNvPr>
          <p:cNvSpPr txBox="1"/>
          <p:nvPr/>
        </p:nvSpPr>
        <p:spPr>
          <a:xfrm>
            <a:off x="646111" y="1986485"/>
            <a:ext cx="4979963" cy="3046988"/>
          </a:xfrm>
          <a:prstGeom prst="rect">
            <a:avLst/>
          </a:prstGeom>
          <a:noFill/>
        </p:spPr>
        <p:txBody>
          <a:bodyPr wrap="square" rtlCol="0">
            <a:spAutoFit/>
          </a:bodyPr>
          <a:lstStyle/>
          <a:p>
            <a:r>
              <a:rPr lang="en-US" sz="2400" b="1" u="sng" dirty="0">
                <a:latin typeface="Tahoma" panose="020B0604030504040204" pitchFamily="34" charset="0"/>
                <a:ea typeface="Tahoma" panose="020B0604030504040204" pitchFamily="34" charset="0"/>
                <a:cs typeface="Tahoma" panose="020B0604030504040204" pitchFamily="34" charset="0"/>
              </a:rPr>
              <a:t>Tools :</a:t>
            </a:r>
          </a:p>
          <a:p>
            <a:pPr marL="285750" indent="-285750">
              <a:buFont typeface="Wingdings" panose="05000000000000000000" pitchFamily="2" charset="2"/>
              <a:buChar char="§"/>
            </a:pPr>
            <a:r>
              <a:rPr lang="en-US" sz="2400" u="sng" dirty="0">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Android Studio</a:t>
            </a:r>
            <a:r>
              <a:rPr lang="en-US" sz="2400" i="0" u="sng" strike="noStrike" dirty="0">
                <a:effectLst/>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 </a:t>
            </a:r>
          </a:p>
          <a:p>
            <a:pPr marL="285750" indent="-285750">
              <a:buFont typeface="Wingdings" panose="05000000000000000000" pitchFamily="2" charset="2"/>
              <a:buChar char="§"/>
            </a:pPr>
            <a:r>
              <a:rPr lang="en-US" sz="2400" u="sng" dirty="0" err="1">
                <a:latin typeface="Tahoma" panose="020B0604030504040204" pitchFamily="34" charset="0"/>
                <a:ea typeface="Tahoma" panose="020B0604030504040204" pitchFamily="34" charset="0"/>
                <a:cs typeface="Tahoma" panose="020B0604030504040204" pitchFamily="34" charset="0"/>
              </a:rPr>
              <a:t>LottieFile</a:t>
            </a:r>
            <a:r>
              <a:rPr lang="en-US" sz="2400" u="sng" dirty="0">
                <a:latin typeface="Tahoma" panose="020B0604030504040204" pitchFamily="34" charset="0"/>
                <a:ea typeface="Tahoma" panose="020B0604030504040204" pitchFamily="34" charset="0"/>
                <a:cs typeface="Tahoma" panose="020B0604030504040204" pitchFamily="34" charset="0"/>
              </a:rPr>
              <a:t> Animation</a:t>
            </a:r>
            <a:endParaRPr lang="en-US" sz="2400" i="0" u="sng" strike="noStrike" dirty="0">
              <a:effectLst/>
              <a:latin typeface="Tahoma" panose="020B0604030504040204" pitchFamily="34" charset="0"/>
              <a:ea typeface="Tahoma" panose="020B0604030504040204" pitchFamily="34" charset="0"/>
              <a:cs typeface="Tahoma" panose="020B0604030504040204" pitchFamily="34" charset="0"/>
            </a:endParaRPr>
          </a:p>
          <a:p>
            <a:endParaRPr lang="en-US" sz="2400" b="1" u="sng" dirty="0">
              <a:latin typeface="Tahoma" panose="020B0604030504040204" pitchFamily="34" charset="0"/>
              <a:ea typeface="Tahoma" panose="020B0604030504040204" pitchFamily="34" charset="0"/>
              <a:cs typeface="Tahoma" panose="020B0604030504040204" pitchFamily="34" charset="0"/>
            </a:endParaRPr>
          </a:p>
          <a:p>
            <a:r>
              <a:rPr lang="en-US" sz="2400" b="1" u="sng" dirty="0">
                <a:latin typeface="Tahoma" panose="020B0604030504040204" pitchFamily="34" charset="0"/>
                <a:ea typeface="Tahoma" panose="020B0604030504040204" pitchFamily="34" charset="0"/>
                <a:cs typeface="Tahoma" panose="020B0604030504040204" pitchFamily="34" charset="0"/>
              </a:rPr>
              <a:t>Programming Language and Database :</a:t>
            </a:r>
          </a:p>
          <a:p>
            <a:pPr marL="285750" indent="-285750">
              <a:buFont typeface="Wingdings" panose="05000000000000000000" pitchFamily="2" charset="2"/>
              <a:buChar char="§"/>
            </a:pPr>
            <a:r>
              <a:rPr lang="en-US" sz="2400" dirty="0">
                <a:latin typeface="Tahoma" panose="020B0604030504040204" pitchFamily="34" charset="0"/>
                <a:ea typeface="Tahoma" panose="020B0604030504040204" pitchFamily="34" charset="0"/>
                <a:cs typeface="Tahoma" panose="020B0604030504040204" pitchFamily="34" charset="0"/>
              </a:rPr>
              <a:t>JAVA</a:t>
            </a:r>
          </a:p>
          <a:p>
            <a:pPr marL="285750" indent="-285750">
              <a:buFont typeface="Wingdings" panose="05000000000000000000" pitchFamily="2" charset="2"/>
              <a:buChar char="§"/>
            </a:pPr>
            <a:r>
              <a:rPr lang="en-US" sz="2400" u="sng" dirty="0">
                <a:latin typeface="Tahoma" panose="020B0604030504040204" pitchFamily="34" charset="0"/>
                <a:ea typeface="Tahoma" panose="020B0604030504040204" pitchFamily="34" charset="0"/>
                <a:cs typeface="Tahoma" panose="020B0604030504040204" pitchFamily="34" charset="0"/>
              </a:rPr>
              <a:t>Firebase</a:t>
            </a:r>
          </a:p>
        </p:txBody>
      </p:sp>
      <p:pic>
        <p:nvPicPr>
          <p:cNvPr id="1026" name="Picture 2" descr="Google releases Android Studio 4.0 stable with new developer features">
            <a:extLst>
              <a:ext uri="{FF2B5EF4-FFF2-40B4-BE49-F238E27FC236}">
                <a16:creationId xmlns:a16="http://schemas.microsoft.com/office/drawing/2014/main" id="{00B7F935-F041-4013-AD2B-AFFF07C94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3322" y="1701500"/>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Quick Dive Into Firebae (Firebase) - DEV Community">
            <a:extLst>
              <a:ext uri="{FF2B5EF4-FFF2-40B4-BE49-F238E27FC236}">
                <a16:creationId xmlns:a16="http://schemas.microsoft.com/office/drawing/2014/main" id="{12699F6F-9FBB-4347-95F6-3F6709D83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074" y="2863779"/>
            <a:ext cx="2870812" cy="16076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racle updates Java to fix security exploits already in the wild, but  safety is not guaranteed - The Verge">
            <a:extLst>
              <a:ext uri="{FF2B5EF4-FFF2-40B4-BE49-F238E27FC236}">
                <a16:creationId xmlns:a16="http://schemas.microsoft.com/office/drawing/2014/main" id="{5FD7FB4C-D05F-4FAA-B410-69B28A7E40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8753" y="3943171"/>
            <a:ext cx="3028950" cy="191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9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FD5AD-2918-47B9-ADC3-E111B6129C7E}"/>
              </a:ext>
            </a:extLst>
          </p:cNvPr>
          <p:cNvSpPr>
            <a:spLocks noGrp="1"/>
          </p:cNvSpPr>
          <p:nvPr>
            <p:ph type="title"/>
          </p:nvPr>
        </p:nvSpPr>
        <p:spPr>
          <a:xfrm>
            <a:off x="1393638" y="781331"/>
            <a:ext cx="9404723" cy="1400530"/>
          </a:xfrm>
        </p:spPr>
        <p:txBody>
          <a:bodyPr/>
          <a:lstStyle/>
          <a:p>
            <a:pPr algn="ctr"/>
            <a:r>
              <a:rPr lang="en-US" sz="4000" b="1" dirty="0">
                <a:latin typeface="Algerian" panose="04020705040A02060702" pitchFamily="82" charset="0"/>
                <a:ea typeface="Tahoma" panose="020B0604030504040204" pitchFamily="34" charset="0"/>
                <a:cs typeface="Tahoma" panose="020B0604030504040204" pitchFamily="34" charset="0"/>
              </a:rPr>
              <a:t>PROJECT LIMITATION</a:t>
            </a:r>
          </a:p>
        </p:txBody>
      </p:sp>
      <p:pic>
        <p:nvPicPr>
          <p:cNvPr id="8" name="Picture 7">
            <a:extLst>
              <a:ext uri="{FF2B5EF4-FFF2-40B4-BE49-F238E27FC236}">
                <a16:creationId xmlns:a16="http://schemas.microsoft.com/office/drawing/2014/main" id="{86CA71ED-B9F9-44C3-94D5-958328359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200" y="1831142"/>
            <a:ext cx="6126483" cy="4542048"/>
          </a:xfrm>
          <a:prstGeom prst="rect">
            <a:avLst/>
          </a:prstGeom>
        </p:spPr>
      </p:pic>
      <p:sp>
        <p:nvSpPr>
          <p:cNvPr id="3" name="TextBox 2">
            <a:extLst>
              <a:ext uri="{FF2B5EF4-FFF2-40B4-BE49-F238E27FC236}">
                <a16:creationId xmlns:a16="http://schemas.microsoft.com/office/drawing/2014/main" id="{20424FD1-2AAC-4097-9DAB-32259D817ECA}"/>
              </a:ext>
            </a:extLst>
          </p:cNvPr>
          <p:cNvSpPr txBox="1"/>
          <p:nvPr/>
        </p:nvSpPr>
        <p:spPr>
          <a:xfrm>
            <a:off x="1688122" y="2574388"/>
            <a:ext cx="3066757" cy="2831544"/>
          </a:xfrm>
          <a:prstGeom prst="rect">
            <a:avLst/>
          </a:prstGeom>
          <a:noFill/>
        </p:spPr>
        <p:txBody>
          <a:bodyPr wrap="square" rtlCol="0">
            <a:spAutoFit/>
          </a:bodyPr>
          <a:lstStyle/>
          <a:p>
            <a:pPr marL="285750" indent="-285750">
              <a:buFont typeface="Arial" panose="020B0604020202020204" pitchFamily="34" charset="0"/>
              <a:buChar char="•"/>
            </a:pPr>
            <a:r>
              <a:rPr lang="en-US" sz="2000" dirty="0"/>
              <a:t>It is only android version</a:t>
            </a:r>
          </a:p>
          <a:p>
            <a:pPr marL="285750" indent="-285750">
              <a:buFont typeface="Arial" panose="020B0604020202020204" pitchFamily="34" charset="0"/>
              <a:buChar char="•"/>
            </a:pPr>
            <a:r>
              <a:rPr lang="en-US" sz="2000" dirty="0"/>
              <a:t>Not enough feature to detect outside students of BUBT</a:t>
            </a:r>
          </a:p>
          <a:p>
            <a:pPr marL="285750" indent="-285750">
              <a:buFont typeface="Arial" panose="020B0604020202020204" pitchFamily="34" charset="0"/>
              <a:buChar char="•"/>
            </a:pPr>
            <a:r>
              <a:rPr lang="en-US" sz="2000" dirty="0"/>
              <a:t>We cannot access main database BUBT admin</a:t>
            </a:r>
          </a:p>
          <a:p>
            <a:endParaRPr lang="en-US" dirty="0"/>
          </a:p>
        </p:txBody>
      </p:sp>
    </p:spTree>
    <p:extLst>
      <p:ext uri="{BB962C8B-B14F-4D97-AF65-F5344CB8AC3E}">
        <p14:creationId xmlns:p14="http://schemas.microsoft.com/office/powerpoint/2010/main" val="23038510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762</TotalTime>
  <Words>441</Words>
  <Application>Microsoft Office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Algerian</vt:lpstr>
      <vt:lpstr>Arial</vt:lpstr>
      <vt:lpstr>Bookman Old Style</vt:lpstr>
      <vt:lpstr>Rockwell</vt:lpstr>
      <vt:lpstr>Tahoma</vt:lpstr>
      <vt:lpstr>Wingdings</vt:lpstr>
      <vt:lpstr>Damask</vt:lpstr>
      <vt:lpstr>Members:  MD Shamiul Islam     ID:18192103241 Khaled Hasan             ID:18192103266 Julker Nayeem            ID:18192103227 All Moon Tasir                ID:18192103256</vt:lpstr>
      <vt:lpstr>OVERVIEW</vt:lpstr>
      <vt:lpstr>Introduction </vt:lpstr>
      <vt:lpstr>Motivation </vt:lpstr>
      <vt:lpstr>Objective of the Project </vt:lpstr>
      <vt:lpstr>IMPLEMENTATION</vt:lpstr>
      <vt:lpstr>PROJECT REVIEW</vt:lpstr>
      <vt:lpstr>REQUERMENT ANALYSIS </vt:lpstr>
      <vt:lpstr>PROJECT LIMITATION</vt:lpstr>
      <vt:lpstr>FUTURE ENHANCEMENT</vt:lpstr>
      <vt:lpstr>CONCLUSION</vt:lpstr>
      <vt:lpstr>ANY QUESTION?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Members: Md:Shamiul Islam</dc:title>
  <dc:creator>shamiul</dc:creator>
  <cp:lastModifiedBy>shamiul islam</cp:lastModifiedBy>
  <cp:revision>164</cp:revision>
  <dcterms:created xsi:type="dcterms:W3CDTF">2021-03-16T14:00:31Z</dcterms:created>
  <dcterms:modified xsi:type="dcterms:W3CDTF">2022-08-01T07:18:28Z</dcterms:modified>
</cp:coreProperties>
</file>